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1" r:id="rId6"/>
    <p:sldId id="260" r:id="rId7"/>
    <p:sldId id="269" r:id="rId8"/>
    <p:sldId id="262" r:id="rId9"/>
    <p:sldId id="263" r:id="rId10"/>
    <p:sldId id="264" r:id="rId11"/>
    <p:sldId id="265" r:id="rId12"/>
    <p:sldId id="266" r:id="rId13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2" d="100"/>
          <a:sy n="82" d="100"/>
        </p:scale>
        <p:origin x="-1464" y="-8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각 삼각형 9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제목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7" name="부제목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ko-KR" altLang="en-US" smtClean="0"/>
              <a:t>마스터 부제목 스타일 편집</a:t>
            </a:r>
            <a:endParaRPr kumimoji="0" lang="en-US"/>
          </a:p>
        </p:txBody>
      </p:sp>
      <p:grpSp>
        <p:nvGrpSpPr>
          <p:cNvPr id="2" name="그룹 1"/>
          <p:cNvGrpSpPr/>
          <p:nvPr/>
        </p:nvGrpSpPr>
        <p:grpSpPr>
          <a:xfrm>
            <a:off x="-3765" y="4953000"/>
            <a:ext cx="9147765" cy="1912088"/>
            <a:chOff x="-3765" y="4832896"/>
            <a:chExt cx="9147765" cy="2032192"/>
          </a:xfrm>
        </p:grpSpPr>
        <p:sp>
          <p:nvSpPr>
            <p:cNvPr id="7" name="자유형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8" name="자유형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11" name="자유형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>
              <a:extLst/>
            </a:lstStyle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직선 연결선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날짜 개체 틀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DCBBCD50-7870-4BC2-B6C7-A38CA118607B}" type="datetimeFigureOut">
              <a:rPr lang="ko-KR" altLang="en-US" smtClean="0"/>
              <a:t>2016-08-20</a:t>
            </a:fld>
            <a:endParaRPr lang="ko-KR" altLang="en-US"/>
          </a:p>
        </p:txBody>
      </p:sp>
      <p:sp>
        <p:nvSpPr>
          <p:cNvPr id="19" name="바닥글 개체 틀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lang="ko-KR" altLang="en-US"/>
          </a:p>
        </p:txBody>
      </p:sp>
      <p:sp>
        <p:nvSpPr>
          <p:cNvPr id="27" name="슬라이드 번호 개체 틀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BDC4233F-1C39-46A2-87E4-C4BB247E29D0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DCBBCD50-7870-4BC2-B6C7-A38CA118607B}" type="datetimeFigureOut">
              <a:rPr lang="ko-KR" altLang="en-US" smtClean="0"/>
              <a:t>2016-08-20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DC4233F-1C39-46A2-87E4-C4BB247E29D0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DCBBCD50-7870-4BC2-B6C7-A38CA118607B}" type="datetimeFigureOut">
              <a:rPr lang="ko-KR" altLang="en-US" smtClean="0"/>
              <a:t>2016-08-20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DC4233F-1C39-46A2-87E4-C4BB247E29D0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DCBBCD50-7870-4BC2-B6C7-A38CA118607B}" type="datetimeFigureOut">
              <a:rPr lang="ko-KR" altLang="en-US" smtClean="0"/>
              <a:t>2016-08-20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DC4233F-1C39-46A2-87E4-C4BB247E29D0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DCBBCD50-7870-4BC2-B6C7-A38CA118607B}" type="datetimeFigureOut">
              <a:rPr lang="ko-KR" altLang="en-US" smtClean="0"/>
              <a:t>2016-08-20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DC4233F-1C39-46A2-87E4-C4BB247E29D0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갈매기형 수장 6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8" name="갈매기형 수장 7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DCBBCD50-7870-4BC2-B6C7-A38CA118607B}" type="datetimeFigureOut">
              <a:rPr lang="ko-KR" altLang="en-US" smtClean="0"/>
              <a:t>2016-08-20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DC4233F-1C39-46A2-87E4-C4BB247E29D0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제목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비교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DCBBCD50-7870-4BC2-B6C7-A38CA118607B}" type="datetimeFigureOut">
              <a:rPr lang="ko-KR" altLang="en-US" smtClean="0"/>
              <a:t>2016-08-20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DC4233F-1C39-46A2-87E4-C4BB247E29D0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DCBBCD50-7870-4BC2-B6C7-A38CA118607B}" type="datetimeFigureOut">
              <a:rPr lang="ko-KR" altLang="en-US" smtClean="0"/>
              <a:t>2016-08-20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DC4233F-1C39-46A2-87E4-C4BB247E29D0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DCBBCD50-7870-4BC2-B6C7-A38CA118607B}" type="datetimeFigureOut">
              <a:rPr lang="ko-KR" altLang="en-US" smtClean="0"/>
              <a:t>2016-08-20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DC4233F-1C39-46A2-87E4-C4BB247E29D0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>
            <a:extLst/>
          </a:lstStyle>
          <a:p>
            <a:fld id="{DCBBCD50-7870-4BC2-B6C7-A38CA118607B}" type="datetimeFigureOut">
              <a:rPr lang="ko-KR" altLang="en-US" smtClean="0"/>
              <a:t>2016-08-20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DC4233F-1C39-46A2-87E4-C4BB247E29D0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ko-KR" altLang="en-US" smtClean="0"/>
              <a:t>그림을 추가하려면 아이콘을 클릭하십시오</a:t>
            </a:r>
            <a:endParaRPr kumimoji="0" lang="en-US" dirty="0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DCBBCD50-7870-4BC2-B6C7-A38CA118607B}" type="datetimeFigureOut">
              <a:rPr lang="ko-KR" altLang="en-US" smtClean="0"/>
              <a:t>2016-08-20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BDC4233F-1C39-46A2-87E4-C4BB247E29D0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8" name="자유형 7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9" name="자유형 8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0" name="직각 삼각형 9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1" name="직선 연결선 10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갈매기형 수장 11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13" name="갈매기형 수장 12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2" name="자유형 11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4" name="직각 삼각형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3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5" name="직선 연결선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제목 개체 틀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0" name="텍스트 개체 틀 29"/>
          <p:cNvSpPr>
            <a:spLocks noGrp="1"/>
          </p:cNvSpPr>
          <p:nvPr>
            <p:ph type="body" idx="1"/>
          </p:nvPr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smtClean="0"/>
              <a:t>둘째 수준</a:t>
            </a:r>
          </a:p>
          <a:p>
            <a:pPr lvl="2" eaLnBrk="1" latinLnBrk="0" hangingPunct="1"/>
            <a:r>
              <a:rPr kumimoji="0" lang="ko-KR" altLang="en-US" smtClean="0"/>
              <a:t>셋째 수준</a:t>
            </a:r>
          </a:p>
          <a:p>
            <a:pPr lvl="3" eaLnBrk="1" latinLnBrk="0" hangingPunct="1"/>
            <a:r>
              <a:rPr kumimoji="0" lang="ko-KR" altLang="en-US" smtClean="0"/>
              <a:t>넷째 수준</a:t>
            </a:r>
          </a:p>
          <a:p>
            <a:pPr lvl="4" eaLnBrk="1" latinLnBrk="0" hangingPunct="1"/>
            <a:r>
              <a:rPr kumimoji="0" lang="ko-KR" altLang="en-US" smtClean="0"/>
              <a:t>다섯째 수준</a:t>
            </a:r>
            <a:endParaRPr kumimoji="0" lang="en-US"/>
          </a:p>
        </p:txBody>
      </p:sp>
      <p:sp>
        <p:nvSpPr>
          <p:cNvPr id="10" name="날짜 개체 틀 9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DCBBCD50-7870-4BC2-B6C7-A38CA118607B}" type="datetimeFigureOut">
              <a:rPr lang="ko-KR" altLang="en-US" smtClean="0"/>
              <a:t>2016-08-20</a:t>
            </a:fld>
            <a:endParaRPr lang="ko-KR" altLang="en-US"/>
          </a:p>
        </p:txBody>
      </p:sp>
      <p:sp>
        <p:nvSpPr>
          <p:cNvPr id="22" name="바닥글 개체 틀 21"/>
          <p:cNvSpPr>
            <a:spLocks noGrp="1"/>
          </p:cNvSpPr>
          <p:nvPr>
            <p:ph type="ftr" sz="quarter" idx="3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endParaRPr lang="ko-KR" altLang="en-US"/>
          </a:p>
        </p:txBody>
      </p:sp>
      <p:sp>
        <p:nvSpPr>
          <p:cNvPr id="18" name="슬라이드 번호 개체 틀 17"/>
          <p:cNvSpPr>
            <a:spLocks noGrp="1"/>
          </p:cNvSpPr>
          <p:nvPr>
            <p:ph type="sldNum" sz="quarter" idx="4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BDC4233F-1C39-46A2-87E4-C4BB247E29D0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1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1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1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1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1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1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1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1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1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1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The-Nature-of-Code-Examples-master/The-Nature-of-Code-Examples-master/chp04_systems/simplePolymorphism/simplePolymorphism.pde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ko.khanacademy.org/computing/computer-programming/programming-natural-simulations/programming-particle-systems/a/particle-systems-with-forces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err="1" smtClean="0"/>
              <a:t>파티클</a:t>
            </a:r>
            <a:r>
              <a:rPr lang="ko-KR" altLang="en-US" dirty="0" smtClean="0"/>
              <a:t> 시스템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l"/>
            <a:r>
              <a:rPr lang="ko-KR" altLang="en-US" sz="1800" dirty="0" err="1" smtClean="0"/>
              <a:t>파티클</a:t>
            </a:r>
            <a:r>
              <a:rPr lang="ko-KR" altLang="en-US" sz="1800" dirty="0" smtClean="0"/>
              <a:t> 시스템이란 수많은 입자들이 모여 형체가 뚜렷하지 않은 물체를 구현하는 방법입니다</a:t>
            </a:r>
            <a:r>
              <a:rPr lang="en-US" altLang="ko-KR" sz="1800" dirty="0" smtClean="0"/>
              <a:t>. </a:t>
            </a:r>
            <a:r>
              <a:rPr lang="ko-KR" altLang="en-US" sz="1800" dirty="0" smtClean="0"/>
              <a:t>시간이 경과하면 </a:t>
            </a:r>
            <a:r>
              <a:rPr lang="ko-KR" altLang="en-US" sz="1800" dirty="0" err="1" smtClean="0"/>
              <a:t>파티클</a:t>
            </a:r>
            <a:r>
              <a:rPr lang="ko-KR" altLang="en-US" sz="1800" dirty="0" smtClean="0"/>
              <a:t> 시스템 내부에서 새로운 입자가 생성되기도 하고 움직이며 변화하고 소멸되기도 합니다</a:t>
            </a:r>
            <a:r>
              <a:rPr lang="en-US" altLang="ko-KR" sz="1800" dirty="0" smtClean="0"/>
              <a:t>.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2178520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>
                <a:hlinkClick r:id="rId2" action="ppaction://hlinkfile"/>
              </a:rPr>
              <a:t>다형성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 smtClean="0"/>
              <a:t>9. </a:t>
            </a:r>
            <a:r>
              <a:rPr lang="ko-KR" altLang="en-US" sz="2800" dirty="0" err="1" smtClean="0"/>
              <a:t>다형성</a:t>
            </a:r>
            <a:r>
              <a:rPr lang="ko-KR" altLang="en-US" sz="2800" dirty="0" smtClean="0"/>
              <a:t> 기본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950564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Particle + Confetti ……</a:t>
            </a:r>
          </a:p>
          <a:p>
            <a:pPr marL="109728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-&gt; </a:t>
            </a:r>
            <a:r>
              <a:rPr lang="ko-KR" altLang="en-US" err="1" smtClean="0"/>
              <a:t>파티클</a:t>
            </a:r>
            <a:r>
              <a:rPr lang="ko-KR" altLang="en-US" smtClean="0"/>
              <a:t> 시스템</a:t>
            </a:r>
            <a:r>
              <a:rPr lang="en-US" altLang="ko-KR" smtClean="0"/>
              <a:t> 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 smtClean="0"/>
              <a:t>10. </a:t>
            </a:r>
            <a:r>
              <a:rPr lang="ko-KR" altLang="en-US" sz="2800" dirty="0" err="1" smtClean="0"/>
              <a:t>다형성을</a:t>
            </a:r>
            <a:r>
              <a:rPr lang="ko-KR" altLang="en-US" sz="2800" dirty="0" smtClean="0"/>
              <a:t> 사용한 </a:t>
            </a:r>
            <a:r>
              <a:rPr lang="ko-KR" altLang="en-US" sz="2800" dirty="0" err="1" smtClean="0"/>
              <a:t>파티클</a:t>
            </a:r>
            <a:r>
              <a:rPr lang="ko-KR" altLang="en-US" sz="2800" dirty="0" smtClean="0"/>
              <a:t> 시스템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760054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hlinkClick r:id="rId2"/>
              </a:rPr>
              <a:t>https://ko.khanacademy.org/computing/computer-programming/programming-natural-simulations/programming-particle-systems/a/particle-systems-with-forces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 smtClean="0"/>
              <a:t>11. </a:t>
            </a:r>
            <a:r>
              <a:rPr lang="ko-KR" altLang="en-US" sz="2800" dirty="0" smtClean="0"/>
              <a:t>힘을 활용하는 </a:t>
            </a:r>
            <a:r>
              <a:rPr lang="ko-KR" altLang="en-US" sz="2800" dirty="0" err="1" smtClean="0"/>
              <a:t>파티클</a:t>
            </a:r>
            <a:r>
              <a:rPr lang="ko-KR" altLang="en-US" sz="2800" dirty="0" smtClean="0"/>
              <a:t> 시스템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4267476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1600" dirty="0" smtClean="0"/>
              <a:t>정의 </a:t>
            </a:r>
            <a:r>
              <a:rPr lang="en-US" altLang="ko-KR" sz="1600" dirty="0" smtClean="0"/>
              <a:t>: </a:t>
            </a:r>
            <a:r>
              <a:rPr lang="ko-KR" altLang="en-US" sz="1600" dirty="0" smtClean="0"/>
              <a:t>간단한 모양 또는 점으로 표시되는 독립적인 물체의 집합</a:t>
            </a:r>
            <a:endParaRPr lang="en-US" altLang="ko-KR" sz="1600" dirty="0" smtClean="0"/>
          </a:p>
          <a:p>
            <a:endParaRPr lang="en-US" altLang="ko-KR" sz="1600" dirty="0" smtClean="0"/>
          </a:p>
          <a:p>
            <a:r>
              <a:rPr lang="ko-KR" altLang="en-US" sz="1600" dirty="0" err="1"/>
              <a:t>파이클</a:t>
            </a:r>
            <a:r>
              <a:rPr lang="ko-KR" altLang="en-US" sz="1600" dirty="0"/>
              <a:t> 시스템에 상속과 </a:t>
            </a:r>
            <a:r>
              <a:rPr lang="ko-KR" altLang="en-US" sz="1600" dirty="0" err="1"/>
              <a:t>다형성</a:t>
            </a:r>
            <a:r>
              <a:rPr lang="en-US" altLang="ko-KR" sz="1600" dirty="0"/>
              <a:t>(OOP)</a:t>
            </a:r>
            <a:r>
              <a:rPr lang="ko-KR" altLang="en-US" sz="1600" dirty="0"/>
              <a:t>을</a:t>
            </a:r>
            <a:r>
              <a:rPr lang="en-US" altLang="ko-KR" sz="1600" dirty="0"/>
              <a:t> </a:t>
            </a:r>
            <a:r>
              <a:rPr lang="ko-KR" altLang="en-US" sz="1600" dirty="0"/>
              <a:t>적용</a:t>
            </a:r>
            <a:endParaRPr lang="en-US" altLang="ko-KR" sz="1600" dirty="0"/>
          </a:p>
          <a:p>
            <a:r>
              <a:rPr lang="ko-KR" altLang="en-US" sz="1600" dirty="0" smtClean="0"/>
              <a:t>예를 들면</a:t>
            </a:r>
            <a:r>
              <a:rPr lang="en-US" altLang="ko-KR" sz="1600" dirty="0" smtClean="0"/>
              <a:t>?</a:t>
            </a:r>
          </a:p>
          <a:p>
            <a:pPr>
              <a:buFontTx/>
              <a:buChar char="-"/>
            </a:pPr>
            <a:r>
              <a:rPr lang="ko-KR" altLang="en-US" sz="1600" dirty="0" smtClean="0"/>
              <a:t>튕기는 </a:t>
            </a:r>
            <a:r>
              <a:rPr lang="ko-KR" altLang="en-US" sz="1600" dirty="0"/>
              <a:t>공</a:t>
            </a:r>
            <a:r>
              <a:rPr lang="en-US" altLang="ko-KR" sz="1600" dirty="0"/>
              <a:t>, </a:t>
            </a:r>
            <a:r>
              <a:rPr lang="ko-KR" altLang="en-US" sz="1600" dirty="0"/>
              <a:t>군집을 이루는 새</a:t>
            </a:r>
            <a:r>
              <a:rPr lang="en-US" altLang="ko-KR" sz="1600" dirty="0"/>
              <a:t>, </a:t>
            </a:r>
            <a:r>
              <a:rPr lang="ko-KR" altLang="en-US" sz="1600" dirty="0"/>
              <a:t>진화하는 </a:t>
            </a:r>
            <a:r>
              <a:rPr lang="ko-KR" altLang="en-US" sz="1600" dirty="0" smtClean="0"/>
              <a:t>생태계</a:t>
            </a:r>
            <a:endParaRPr lang="en-US" altLang="ko-KR" sz="1600" dirty="0" smtClean="0"/>
          </a:p>
          <a:p>
            <a:pPr>
              <a:buFontTx/>
              <a:buChar char="-"/>
            </a:pPr>
            <a:endParaRPr lang="en-US" altLang="ko-KR" sz="1600" dirty="0"/>
          </a:p>
          <a:p>
            <a:pPr marL="109728" indent="0">
              <a:buNone/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                     </a:t>
            </a:r>
            <a:r>
              <a:rPr lang="ko-KR" altLang="en-US" sz="1600" dirty="0" err="1" smtClean="0">
                <a:solidFill>
                  <a:srgbClr val="FF0000"/>
                </a:solidFill>
              </a:rPr>
              <a:t>스타트렉</a:t>
            </a:r>
            <a:r>
              <a:rPr lang="en-US" altLang="ko-KR" sz="1600" dirty="0" smtClean="0">
                <a:solidFill>
                  <a:srgbClr val="FF0000"/>
                </a:solidFill>
              </a:rPr>
              <a:t>!!!!   </a:t>
            </a:r>
            <a:r>
              <a:rPr lang="ko-KR" altLang="en-US" sz="1600" dirty="0" err="1" smtClean="0">
                <a:solidFill>
                  <a:srgbClr val="FF0000"/>
                </a:solidFill>
              </a:rPr>
              <a:t>테라포밍</a:t>
            </a:r>
            <a:r>
              <a:rPr lang="en-US" altLang="ko-KR" sz="1600" dirty="0" smtClean="0">
                <a:solidFill>
                  <a:srgbClr val="FF0000"/>
                </a:solidFill>
              </a:rPr>
              <a:t>!!!!!!!!!!!!!!!!!!! (</a:t>
            </a:r>
            <a:r>
              <a:rPr lang="ko-KR" altLang="en-US" sz="1600" dirty="0" smtClean="0">
                <a:solidFill>
                  <a:srgbClr val="FF0000"/>
                </a:solidFill>
              </a:rPr>
              <a:t>저는 </a:t>
            </a:r>
            <a:r>
              <a:rPr lang="ko-KR" altLang="en-US" sz="1600" dirty="0" err="1" smtClean="0">
                <a:solidFill>
                  <a:srgbClr val="FF0000"/>
                </a:solidFill>
              </a:rPr>
              <a:t>광팬</a:t>
            </a:r>
            <a:r>
              <a:rPr lang="en-US" altLang="ko-KR" sz="1600" dirty="0" smtClean="0">
                <a:solidFill>
                  <a:srgbClr val="FF0000"/>
                </a:solidFill>
              </a:rPr>
              <a:t>!!!!!)</a:t>
            </a:r>
          </a:p>
          <a:p>
            <a:endParaRPr lang="en-US" altLang="ko-KR" dirty="0" smtClean="0"/>
          </a:p>
          <a:p>
            <a:pPr marL="109728" indent="0">
              <a:buNone/>
            </a:pPr>
            <a:r>
              <a:rPr lang="en-US" altLang="ko-KR" dirty="0" smtClean="0"/>
              <a:t> </a:t>
            </a:r>
            <a:endParaRPr lang="en-US" altLang="ko-KR" dirty="0"/>
          </a:p>
          <a:p>
            <a:pPr marL="109728" indent="0">
              <a:buNone/>
            </a:pPr>
            <a:endParaRPr lang="en-US" altLang="ko-KR" dirty="0" smtClean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 smtClean="0"/>
              <a:t>1. </a:t>
            </a:r>
            <a:r>
              <a:rPr lang="ko-KR" altLang="en-US" sz="2800" dirty="0" err="1" smtClean="0"/>
              <a:t>파티클</a:t>
            </a:r>
            <a:r>
              <a:rPr lang="ko-KR" altLang="en-US" sz="2800" dirty="0" smtClean="0"/>
              <a:t> 시스템을 사용하는 이</a:t>
            </a:r>
            <a:r>
              <a:rPr lang="ko-KR" altLang="en-US" sz="2800" dirty="0"/>
              <a:t>유</a:t>
            </a:r>
          </a:p>
        </p:txBody>
      </p:sp>
      <p:pic>
        <p:nvPicPr>
          <p:cNvPr id="5" name="Genesis effect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52573" y="3573016"/>
            <a:ext cx="4572000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555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Particle </a:t>
            </a:r>
            <a:r>
              <a:rPr lang="ko-KR" altLang="en-US" dirty="0" smtClean="0"/>
              <a:t>클래스 입자 하나 만들자</a:t>
            </a:r>
            <a:r>
              <a:rPr lang="en-US" altLang="ko-KR" dirty="0" smtClean="0"/>
              <a:t>!</a:t>
            </a:r>
          </a:p>
          <a:p>
            <a:pPr marL="109728" indent="0">
              <a:buNone/>
            </a:pPr>
            <a:r>
              <a:rPr lang="en-US" altLang="ko-KR" dirty="0" smtClean="0"/>
              <a:t>Mover </a:t>
            </a:r>
            <a:r>
              <a:rPr lang="ko-KR" altLang="en-US" dirty="0"/>
              <a:t>클래스를 </a:t>
            </a:r>
            <a:r>
              <a:rPr lang="ko-KR" altLang="en-US" dirty="0" smtClean="0"/>
              <a:t>기본형태로 </a:t>
            </a:r>
            <a:r>
              <a:rPr lang="ko-KR" altLang="en-US" dirty="0"/>
              <a:t>위치</a:t>
            </a:r>
            <a:r>
              <a:rPr lang="en-US" altLang="ko-KR" dirty="0"/>
              <a:t>, </a:t>
            </a:r>
            <a:r>
              <a:rPr lang="ko-KR" altLang="en-US" dirty="0"/>
              <a:t>속도</a:t>
            </a:r>
            <a:r>
              <a:rPr lang="en-US" altLang="ko-KR" dirty="0"/>
              <a:t>, </a:t>
            </a:r>
            <a:r>
              <a:rPr lang="ko-KR" altLang="en-US" dirty="0"/>
              <a:t>가속도 속성을 갖습니다</a:t>
            </a:r>
            <a:r>
              <a:rPr lang="en-US" altLang="ko-KR" dirty="0"/>
              <a:t>.</a:t>
            </a:r>
          </a:p>
          <a:p>
            <a:endParaRPr lang="en-US" altLang="ko-KR" dirty="0" smtClean="0"/>
          </a:p>
          <a:p>
            <a:r>
              <a:rPr lang="ko-KR" altLang="en-US" dirty="0" err="1" smtClean="0"/>
              <a:t>파티클</a:t>
            </a:r>
            <a:r>
              <a:rPr lang="ko-KR" altLang="en-US" dirty="0" smtClean="0"/>
              <a:t> 시스템은 일반적으로 방출구가 있음</a:t>
            </a:r>
            <a:endParaRPr lang="en-US" altLang="ko-KR" dirty="0" smtClean="0"/>
          </a:p>
          <a:p>
            <a:pPr marL="109728" indent="0">
              <a:buNone/>
            </a:pPr>
            <a:r>
              <a:rPr lang="ko-KR" altLang="en-US" dirty="0" smtClean="0"/>
              <a:t>입자의 초기상태는 초기위치와 속도를 설정</a:t>
            </a:r>
            <a:endParaRPr lang="en-US" altLang="ko-KR" dirty="0" smtClean="0"/>
          </a:p>
          <a:p>
            <a:pPr marL="109728" indent="0">
              <a:buNone/>
            </a:pPr>
            <a:endParaRPr lang="en-US" altLang="ko-KR" dirty="0"/>
          </a:p>
          <a:p>
            <a:pPr marL="109728" indent="0">
              <a:buNone/>
            </a:pPr>
            <a:endParaRPr lang="en-US" altLang="ko-KR" dirty="0"/>
          </a:p>
          <a:p>
            <a:pPr marL="109728" indent="0">
              <a:buNone/>
            </a:pPr>
            <a:endParaRPr lang="en-US" altLang="ko-KR" dirty="0" smtClean="0"/>
          </a:p>
          <a:p>
            <a:pPr marL="109728" indent="0">
              <a:buNone/>
            </a:pPr>
            <a:endParaRPr lang="en-US" altLang="ko-KR" dirty="0"/>
          </a:p>
          <a:p>
            <a:pPr marL="109728" indent="0">
              <a:buNone/>
            </a:pPr>
            <a:endParaRPr lang="en-US" altLang="ko-KR" dirty="0" smtClean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/>
              <a:t>2</a:t>
            </a:r>
            <a:r>
              <a:rPr lang="en-US" altLang="ko-KR" sz="2800" dirty="0" smtClean="0"/>
              <a:t>. </a:t>
            </a:r>
            <a:r>
              <a:rPr lang="ko-KR" altLang="en-US" sz="2800" dirty="0" err="1" smtClean="0"/>
              <a:t>입자하나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059475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Particle </a:t>
            </a:r>
            <a:r>
              <a:rPr lang="ko-KR" altLang="en-US" dirty="0" smtClean="0"/>
              <a:t>객체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파티클</a:t>
            </a:r>
            <a:r>
              <a:rPr lang="ko-KR" altLang="en-US" dirty="0" smtClean="0"/>
              <a:t> 시스템</a:t>
            </a:r>
            <a:r>
              <a:rPr lang="en-US" altLang="ko-KR" dirty="0"/>
              <a:t>)</a:t>
            </a:r>
            <a:r>
              <a:rPr lang="ko-KR" altLang="en-US" dirty="0" smtClean="0"/>
              <a:t>를 관리할 수 있게</a:t>
            </a:r>
            <a:r>
              <a:rPr lang="en-US" altLang="ko-KR" dirty="0" smtClean="0"/>
              <a:t>!</a:t>
            </a:r>
          </a:p>
          <a:p>
            <a:endParaRPr lang="en-US" altLang="ko-KR" dirty="0" smtClean="0"/>
          </a:p>
          <a:p>
            <a:r>
              <a:rPr lang="en-US" altLang="ko-KR" dirty="0" err="1" smtClean="0"/>
              <a:t>Genenic</a:t>
            </a:r>
            <a:r>
              <a:rPr lang="en-US" altLang="ko-KR" dirty="0" smtClean="0"/>
              <a:t> </a:t>
            </a:r>
            <a:r>
              <a:rPr lang="ko-KR" altLang="en-US" dirty="0" smtClean="0"/>
              <a:t>프로그램</a:t>
            </a:r>
            <a:r>
              <a:rPr lang="en-US" altLang="ko-KR" dirty="0"/>
              <a:t>(</a:t>
            </a:r>
            <a:r>
              <a:rPr lang="en-US" altLang="ko-KR" dirty="0" err="1"/>
              <a:t>Iterater</a:t>
            </a:r>
            <a:r>
              <a:rPr lang="en-US" altLang="ko-KR" dirty="0"/>
              <a:t> </a:t>
            </a:r>
            <a:r>
              <a:rPr lang="ko-KR" altLang="en-US" dirty="0" smtClean="0"/>
              <a:t>반복자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이 가능</a:t>
            </a:r>
            <a:endParaRPr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/>
              <a:t>3</a:t>
            </a:r>
            <a:r>
              <a:rPr lang="en-US" altLang="ko-KR" sz="2800" dirty="0" smtClean="0"/>
              <a:t>. </a:t>
            </a:r>
            <a:r>
              <a:rPr lang="en-US" altLang="ko-KR" sz="2800" dirty="0" err="1" smtClean="0"/>
              <a:t>ArrayList</a:t>
            </a:r>
            <a:r>
              <a:rPr lang="en-US" altLang="ko-KR" sz="2800" dirty="0" smtClean="0"/>
              <a:t> </a:t>
            </a:r>
            <a:r>
              <a:rPr lang="ko-KR" altLang="en-US" sz="2800" dirty="0" smtClean="0"/>
              <a:t>클래스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4101756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2000" dirty="0" err="1" smtClean="0"/>
              <a:t>ArrayList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클래스를 이용하여 </a:t>
            </a:r>
            <a:r>
              <a:rPr lang="en-US" altLang="ko-KR" sz="2000" dirty="0" err="1" smtClean="0"/>
              <a:t>ParticleSystem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제작</a:t>
            </a:r>
            <a:endParaRPr lang="en-US" altLang="ko-KR" sz="2000" dirty="0" smtClean="0"/>
          </a:p>
          <a:p>
            <a:endParaRPr lang="en-US" altLang="ko-KR" dirty="0"/>
          </a:p>
          <a:p>
            <a:r>
              <a:rPr lang="en-US" altLang="ko-KR" sz="2000" dirty="0" err="1" smtClean="0"/>
              <a:t>ParticleSystem</a:t>
            </a:r>
            <a:r>
              <a:rPr lang="en-US" altLang="ko-KR" sz="2000" dirty="0" smtClean="0"/>
              <a:t> </a:t>
            </a:r>
            <a:endParaRPr lang="en-US" altLang="ko-KR" sz="2000" dirty="0"/>
          </a:p>
          <a:p>
            <a:pPr marL="109728" indent="0">
              <a:buNone/>
            </a:pPr>
            <a:r>
              <a:rPr lang="ko-KR" altLang="en-US" sz="2000" dirty="0" smtClean="0"/>
              <a:t>                       </a:t>
            </a:r>
            <a:r>
              <a:rPr lang="en-US" altLang="ko-KR" sz="2000" dirty="0" smtClean="0"/>
              <a:t>-&gt;</a:t>
            </a:r>
            <a:r>
              <a:rPr lang="ko-KR" altLang="en-US" sz="2000" dirty="0" smtClean="0"/>
              <a:t> </a:t>
            </a:r>
            <a:r>
              <a:rPr lang="ko-KR" altLang="en-US" sz="2000" dirty="0" err="1" smtClean="0"/>
              <a:t>파티클</a:t>
            </a:r>
            <a:r>
              <a:rPr lang="ko-KR" altLang="en-US" sz="2000" dirty="0" smtClean="0"/>
              <a:t> </a:t>
            </a:r>
            <a:r>
              <a:rPr lang="en-US" altLang="ko-KR" sz="2000" dirty="0" smtClean="0"/>
              <a:t>+ </a:t>
            </a:r>
            <a:r>
              <a:rPr lang="ko-KR" altLang="en-US" sz="2000" dirty="0" err="1" smtClean="0"/>
              <a:t>파티클</a:t>
            </a:r>
            <a:r>
              <a:rPr lang="ko-KR" altLang="en-US" sz="2000" dirty="0" smtClean="0"/>
              <a:t> </a:t>
            </a:r>
            <a:r>
              <a:rPr lang="ko-KR" altLang="en-US" sz="2000" dirty="0" smtClean="0"/>
              <a:t>방사체</a:t>
            </a:r>
            <a:r>
              <a:rPr lang="en-US" altLang="ko-KR" sz="2000" dirty="0" smtClean="0"/>
              <a:t>(</a:t>
            </a:r>
            <a:r>
              <a:rPr lang="ko-KR" altLang="en-US" sz="2000" dirty="0" err="1" smtClean="0"/>
              <a:t>방출구</a:t>
            </a:r>
            <a:r>
              <a:rPr lang="en-US" altLang="ko-KR" sz="2000" dirty="0" smtClean="0"/>
              <a:t>)</a:t>
            </a:r>
            <a:endParaRPr lang="ko-KR" altLang="en-US" sz="20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 smtClean="0"/>
              <a:t>4. </a:t>
            </a:r>
            <a:r>
              <a:rPr lang="en-US" altLang="ko-KR" sz="2800" dirty="0" err="1" smtClean="0"/>
              <a:t>ParticleSystem</a:t>
            </a:r>
            <a:r>
              <a:rPr lang="en-US" altLang="ko-KR" sz="2800" dirty="0" smtClean="0"/>
              <a:t> </a:t>
            </a:r>
            <a:r>
              <a:rPr lang="ko-KR" altLang="en-US" sz="2800" dirty="0" smtClean="0"/>
              <a:t>클래스</a:t>
            </a:r>
            <a:endParaRPr lang="ko-KR" altLang="en-US" sz="2800" dirty="0"/>
          </a:p>
        </p:txBody>
      </p:sp>
      <p:pic>
        <p:nvPicPr>
          <p:cNvPr id="1026" name="Picture 2" descr="C:\Users\bsjjim\Desktop\임시\particleA2-0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2996952"/>
            <a:ext cx="4392488" cy="2793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5964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/>
              <a:t>파티클</a:t>
            </a:r>
            <a:r>
              <a:rPr lang="ko-KR" altLang="en-US" dirty="0" smtClean="0"/>
              <a:t> 시스템</a:t>
            </a:r>
            <a:r>
              <a:rPr lang="en-US" altLang="ko-KR" dirty="0" smtClean="0"/>
              <a:t>? </a:t>
            </a:r>
            <a:r>
              <a:rPr lang="ko-KR" altLang="en-US" dirty="0" smtClean="0"/>
              <a:t>독립된 객체의 집합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err="1" smtClean="0"/>
              <a:t>파티클</a:t>
            </a:r>
            <a:r>
              <a:rPr lang="ko-KR" altLang="en-US" dirty="0" smtClean="0"/>
              <a:t> 시스템으로 구성된 </a:t>
            </a:r>
            <a:r>
              <a:rPr lang="ko-KR" altLang="en-US" dirty="0" err="1" smtClean="0"/>
              <a:t>파티클</a:t>
            </a:r>
            <a:r>
              <a:rPr lang="ko-KR" altLang="en-US" dirty="0" smtClean="0"/>
              <a:t> 시스템</a:t>
            </a:r>
            <a:r>
              <a:rPr lang="en-US" altLang="ko-KR" dirty="0" smtClean="0"/>
              <a:t>~</a:t>
            </a:r>
          </a:p>
          <a:p>
            <a:pPr marL="109728" indent="0">
              <a:buNone/>
            </a:pPr>
            <a:endParaRPr lang="en-US" altLang="ko-KR" sz="1600" dirty="0" smtClean="0"/>
          </a:p>
          <a:p>
            <a:pPr marL="109728" indent="0">
              <a:buNone/>
            </a:pPr>
            <a:r>
              <a:rPr lang="ko-KR" altLang="en-US" sz="1600" dirty="0" smtClean="0"/>
              <a:t>장기는 </a:t>
            </a:r>
            <a:r>
              <a:rPr lang="ko-KR" altLang="en-US" sz="1600" dirty="0"/>
              <a:t>세포로 구성되고 사람은 장기로 구성</a:t>
            </a:r>
            <a:endParaRPr lang="en-US" altLang="ko-KR" sz="1600" dirty="0"/>
          </a:p>
          <a:p>
            <a:pPr marL="109728" indent="0">
              <a:buNone/>
            </a:pPr>
            <a:r>
              <a:rPr lang="ko-KR" altLang="en-US" sz="1600" dirty="0"/>
              <a:t>도시는 사람들이 모여 </a:t>
            </a:r>
            <a:r>
              <a:rPr lang="ko-KR" altLang="en-US" sz="1600" dirty="0" smtClean="0"/>
              <a:t>구성</a:t>
            </a:r>
            <a:endParaRPr lang="en-US" altLang="ko-KR" sz="1600" dirty="0" smtClean="0"/>
          </a:p>
          <a:p>
            <a:pPr marL="109728" indent="0">
              <a:buNone/>
            </a:pPr>
            <a:endParaRPr lang="en-US" altLang="ko-KR" dirty="0"/>
          </a:p>
          <a:p>
            <a:r>
              <a:rPr lang="ko-KR" altLang="en-US" dirty="0" smtClean="0"/>
              <a:t>다양한 방식으로 응용이 가능</a:t>
            </a:r>
            <a:endParaRPr lang="en-US" altLang="ko-KR" dirty="0" smtClean="0"/>
          </a:p>
          <a:p>
            <a:pPr marL="109728" indent="0">
              <a:buNone/>
            </a:pPr>
            <a:r>
              <a:rPr lang="ko-KR" altLang="en-US" sz="2000" dirty="0"/>
              <a:t>여러 개의 시스템으로 구성된 대상은 계속해서 확장할 수 </a:t>
            </a:r>
            <a:r>
              <a:rPr lang="ko-KR" altLang="en-US" sz="2000" dirty="0" smtClean="0"/>
              <a:t>있음</a:t>
            </a:r>
            <a:endParaRPr lang="en-US" altLang="ko-KR" sz="2000" dirty="0" smtClean="0"/>
          </a:p>
          <a:p>
            <a:pPr marL="109728" indent="0">
              <a:buNone/>
            </a:pPr>
            <a:endParaRPr lang="en-US" altLang="ko-KR" sz="2800" dirty="0" smtClean="0"/>
          </a:p>
          <a:p>
            <a:pPr marL="109728" indent="0">
              <a:buNone/>
            </a:pPr>
            <a:endParaRPr lang="en-US" altLang="ko-KR" dirty="0" smtClean="0"/>
          </a:p>
          <a:p>
            <a:pPr marL="109728" indent="0">
              <a:buNone/>
            </a:pP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 smtClean="0"/>
              <a:t>5. </a:t>
            </a:r>
            <a:r>
              <a:rPr lang="ko-KR" altLang="en-US" sz="2800" dirty="0" smtClean="0"/>
              <a:t>여러 개의 </a:t>
            </a:r>
            <a:r>
              <a:rPr lang="ko-KR" altLang="en-US" sz="2800" dirty="0" err="1" smtClean="0"/>
              <a:t>파티클</a:t>
            </a:r>
            <a:r>
              <a:rPr lang="ko-KR" altLang="en-US" sz="2800" dirty="0" smtClean="0"/>
              <a:t> 시스템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135935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 상속</a:t>
            </a:r>
            <a:r>
              <a:rPr lang="en-US" altLang="ko-KR" dirty="0"/>
              <a:t>(Inheritance)</a:t>
            </a:r>
            <a:r>
              <a:rPr lang="ko-KR" altLang="en-US" dirty="0" smtClean="0"/>
              <a:t>이란</a:t>
            </a:r>
            <a:endParaRPr lang="en-US" altLang="ko-KR" dirty="0" smtClean="0"/>
          </a:p>
          <a:p>
            <a:pPr marL="109728" indent="0">
              <a:buNone/>
            </a:pPr>
            <a:r>
              <a:rPr lang="ko-KR" altLang="en-US" sz="2400" dirty="0" smtClean="0"/>
              <a:t>상위 </a:t>
            </a:r>
            <a:r>
              <a:rPr lang="ko-KR" altLang="en-US" sz="2400" dirty="0"/>
              <a:t>개체의 속성이 하위 개체에 물려져서</a:t>
            </a:r>
            <a:r>
              <a:rPr lang="en-US" altLang="ko-KR" sz="2400" dirty="0"/>
              <a:t>, </a:t>
            </a:r>
            <a:r>
              <a:rPr lang="ko-KR" altLang="en-US" sz="2400" dirty="0"/>
              <a:t>하위 개체가 상위 개체의 속성을 모두 가지고 있음을 의미한다</a:t>
            </a:r>
            <a:r>
              <a:rPr lang="en-US" altLang="ko-KR" sz="2400" dirty="0" smtClean="0"/>
              <a:t>. </a:t>
            </a:r>
            <a:r>
              <a:rPr lang="ko-KR" altLang="en-US" sz="2400" dirty="0" smtClean="0"/>
              <a:t>이때</a:t>
            </a:r>
            <a:r>
              <a:rPr lang="en-US" altLang="ko-KR" sz="2400" dirty="0"/>
              <a:t>, </a:t>
            </a:r>
            <a:r>
              <a:rPr lang="ko-KR" altLang="en-US" sz="2400" dirty="0"/>
              <a:t>상속되는 상위 개체를 자바에서는 슈퍼 클래스라 하며</a:t>
            </a:r>
            <a:r>
              <a:rPr lang="en-US" altLang="ko-KR" sz="2400" dirty="0"/>
              <a:t>, </a:t>
            </a:r>
            <a:r>
              <a:rPr lang="ko-KR" altLang="en-US" sz="2400" dirty="0"/>
              <a:t>상속받는 하위개체를 서브 클래스라 한다</a:t>
            </a:r>
            <a:r>
              <a:rPr lang="en-US" altLang="ko-KR" sz="2400" dirty="0"/>
              <a:t>.</a:t>
            </a:r>
            <a:br>
              <a:rPr lang="en-US" altLang="ko-KR" sz="2400" dirty="0"/>
            </a:br>
            <a:r>
              <a:rPr lang="en-US" altLang="ko-KR" sz="2400" dirty="0"/>
              <a:t> </a:t>
            </a:r>
            <a:br>
              <a:rPr lang="en-US" altLang="ko-KR" sz="2400" dirty="0"/>
            </a:br>
            <a:r>
              <a:rPr lang="ko-KR" altLang="en-US" sz="2400" dirty="0"/>
              <a:t>상속의 역할은 이미 만들어진 클래스와 필드</a:t>
            </a:r>
            <a:r>
              <a:rPr lang="en-US" altLang="ko-KR" sz="2400" dirty="0"/>
              <a:t>,</a:t>
            </a:r>
            <a:r>
              <a:rPr lang="ko-KR" altLang="en-US" sz="2400" dirty="0" err="1"/>
              <a:t>메소드를</a:t>
            </a:r>
            <a:r>
              <a:rPr lang="ko-KR" altLang="en-US" sz="2400" dirty="0"/>
              <a:t> 내용 그대로 물려받게 함으로써 자바 코드의 중복작성을 방지하여</a:t>
            </a:r>
            <a:r>
              <a:rPr lang="en-US" altLang="ko-KR" sz="2400" dirty="0"/>
              <a:t>, </a:t>
            </a:r>
            <a:r>
              <a:rPr lang="ko-KR" altLang="en-US" sz="2400" dirty="0"/>
              <a:t>프로그램의 크기와 코드작성에 드는 시간</a:t>
            </a:r>
            <a:r>
              <a:rPr lang="en-US" altLang="ko-KR" sz="2400" dirty="0"/>
              <a:t>,</a:t>
            </a:r>
            <a:r>
              <a:rPr lang="ko-KR" altLang="en-US" sz="2400" dirty="0"/>
              <a:t>비용을 </a:t>
            </a:r>
            <a:r>
              <a:rPr lang="ko-KR" altLang="en-US" sz="2400" dirty="0" err="1"/>
              <a:t>절감할수</a:t>
            </a:r>
            <a:r>
              <a:rPr lang="ko-KR" altLang="en-US" sz="2400" dirty="0"/>
              <a:t> 있게 된다</a:t>
            </a:r>
            <a:r>
              <a:rPr lang="en-US" altLang="ko-KR" sz="2400" dirty="0" smtClean="0"/>
              <a:t>.</a:t>
            </a:r>
            <a:endParaRPr lang="ko-KR" altLang="en-US" sz="24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 smtClean="0"/>
              <a:t>6,7. </a:t>
            </a:r>
            <a:r>
              <a:rPr lang="ko-KR" altLang="en-US" sz="2800" dirty="0" smtClean="0"/>
              <a:t>상속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245248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 dirty="0" err="1"/>
              <a:t>다형성</a:t>
            </a:r>
            <a:r>
              <a:rPr lang="en-US" altLang="ko-KR" dirty="0"/>
              <a:t>(Polymorphism)</a:t>
            </a:r>
            <a:r>
              <a:rPr lang="ko-KR" altLang="en-US" dirty="0"/>
              <a:t>이란 </a:t>
            </a:r>
            <a:endParaRPr lang="en-US" altLang="ko-KR" dirty="0" smtClean="0"/>
          </a:p>
          <a:p>
            <a:pPr marL="109728" indent="0">
              <a:buNone/>
            </a:pPr>
            <a:r>
              <a:rPr lang="ko-KR" altLang="en-US" sz="2600" dirty="0" smtClean="0"/>
              <a:t>같은 </a:t>
            </a:r>
            <a:r>
              <a:rPr lang="ko-KR" altLang="en-US" sz="2600" dirty="0"/>
              <a:t>이름의 함수 호출에 대하여 각 객체에 따라 다른 동작을 </a:t>
            </a:r>
            <a:r>
              <a:rPr lang="ko-KR" altLang="en-US" sz="2600" dirty="0" err="1"/>
              <a:t>할수</a:t>
            </a:r>
            <a:r>
              <a:rPr lang="ko-KR" altLang="en-US" sz="2600" dirty="0"/>
              <a:t> 있도록 구성하는 것을 말한다</a:t>
            </a:r>
            <a:r>
              <a:rPr lang="en-US" altLang="ko-KR" sz="2600" dirty="0"/>
              <a:t>.</a:t>
            </a:r>
            <a:br>
              <a:rPr lang="en-US" altLang="ko-KR" sz="2600" dirty="0"/>
            </a:br>
            <a:r>
              <a:rPr lang="en-US" altLang="ko-KR" sz="2600" dirty="0"/>
              <a:t> </a:t>
            </a:r>
            <a:br>
              <a:rPr lang="en-US" altLang="ko-KR" sz="2600" dirty="0"/>
            </a:br>
            <a:r>
              <a:rPr lang="ko-KR" altLang="en-US" sz="2600" dirty="0" smtClean="0"/>
              <a:t>다형성의 </a:t>
            </a:r>
            <a:r>
              <a:rPr lang="ko-KR" altLang="en-US" sz="2600" dirty="0"/>
              <a:t>예를 실생활에서 찾아보면</a:t>
            </a:r>
            <a:r>
              <a:rPr lang="en-US" altLang="ko-KR" sz="2600" dirty="0"/>
              <a:t>, </a:t>
            </a:r>
            <a:r>
              <a:rPr lang="ko-KR" altLang="en-US" sz="2600" dirty="0"/>
              <a:t>약국에서 파는 약은 두통약</a:t>
            </a:r>
            <a:r>
              <a:rPr lang="en-US" altLang="ko-KR" sz="2600" dirty="0"/>
              <a:t>,</a:t>
            </a:r>
            <a:r>
              <a:rPr lang="ko-KR" altLang="en-US" sz="2600" dirty="0" err="1"/>
              <a:t>감기약등은</a:t>
            </a:r>
            <a:r>
              <a:rPr lang="ko-KR" altLang="en-US" sz="2600" dirty="0"/>
              <a:t> 모두 같은 </a:t>
            </a:r>
            <a:r>
              <a:rPr lang="en-US" altLang="ko-KR" sz="2600" dirty="0"/>
              <a:t>'</a:t>
            </a:r>
            <a:r>
              <a:rPr lang="ko-KR" altLang="en-US" sz="2600" dirty="0"/>
              <a:t>약</a:t>
            </a:r>
            <a:r>
              <a:rPr lang="en-US" altLang="ko-KR" sz="2600" dirty="0"/>
              <a:t>'</a:t>
            </a:r>
            <a:r>
              <a:rPr lang="ko-KR" altLang="en-US" sz="2600" dirty="0"/>
              <a:t>이지만 그 효능은 모두 다르다</a:t>
            </a:r>
            <a:r>
              <a:rPr lang="en-US" altLang="ko-KR" sz="2600" dirty="0"/>
              <a:t>.</a:t>
            </a:r>
            <a:br>
              <a:rPr lang="en-US" altLang="ko-KR" sz="2600" dirty="0"/>
            </a:br>
            <a:r>
              <a:rPr lang="ko-KR" altLang="en-US" sz="2600" dirty="0" smtClean="0"/>
              <a:t>여기서 </a:t>
            </a:r>
            <a:r>
              <a:rPr lang="en-US" altLang="ko-KR" sz="2600" dirty="0"/>
              <a:t>'</a:t>
            </a:r>
            <a:r>
              <a:rPr lang="ko-KR" altLang="en-US" sz="2600" dirty="0"/>
              <a:t>약</a:t>
            </a:r>
            <a:r>
              <a:rPr lang="en-US" altLang="ko-KR" sz="2600" dirty="0"/>
              <a:t>'</a:t>
            </a:r>
            <a:r>
              <a:rPr lang="ko-KR" altLang="en-US" sz="2600" dirty="0"/>
              <a:t>을 하나의 클래스로 보고 두통약</a:t>
            </a:r>
            <a:r>
              <a:rPr lang="en-US" altLang="ko-KR" sz="2600" dirty="0"/>
              <a:t>,</a:t>
            </a:r>
            <a:r>
              <a:rPr lang="ko-KR" altLang="en-US" sz="2600" dirty="0"/>
              <a:t>감기약을 객체로</a:t>
            </a:r>
            <a:r>
              <a:rPr lang="en-US" altLang="ko-KR" sz="2600" dirty="0"/>
              <a:t>, </a:t>
            </a:r>
            <a:r>
              <a:rPr lang="ko-KR" altLang="en-US" sz="2600" dirty="0"/>
              <a:t>효능을 </a:t>
            </a:r>
            <a:r>
              <a:rPr lang="ko-KR" altLang="en-US" sz="2600" dirty="0" err="1"/>
              <a:t>메소드로</a:t>
            </a:r>
            <a:r>
              <a:rPr lang="ko-KR" altLang="en-US" sz="2600" dirty="0"/>
              <a:t> 가정하면</a:t>
            </a:r>
            <a:r>
              <a:rPr lang="en-US" altLang="ko-KR" sz="2600" dirty="0"/>
              <a:t>, </a:t>
            </a:r>
            <a:r>
              <a:rPr lang="ko-KR" altLang="en-US" sz="2600" dirty="0"/>
              <a:t>두통약</a:t>
            </a:r>
            <a:r>
              <a:rPr lang="en-US" altLang="ko-KR" sz="2600" dirty="0"/>
              <a:t>,</a:t>
            </a:r>
            <a:r>
              <a:rPr lang="ko-KR" altLang="en-US" sz="2600" dirty="0"/>
              <a:t>감기약은 </a:t>
            </a:r>
            <a:r>
              <a:rPr lang="en-US" altLang="ko-KR" sz="2600" dirty="0"/>
              <a:t>'</a:t>
            </a:r>
            <a:r>
              <a:rPr lang="ko-KR" altLang="en-US" sz="2600" dirty="0"/>
              <a:t>약</a:t>
            </a:r>
            <a:r>
              <a:rPr lang="en-US" altLang="ko-KR" sz="2600" dirty="0"/>
              <a:t>'</a:t>
            </a:r>
            <a:r>
              <a:rPr lang="ko-KR" altLang="en-US" sz="2600" dirty="0"/>
              <a:t>클래스의 속성을 상속받았으며</a:t>
            </a:r>
            <a:r>
              <a:rPr lang="en-US" altLang="ko-KR" sz="2600" dirty="0"/>
              <a:t>, </a:t>
            </a:r>
            <a:r>
              <a:rPr lang="ko-KR" altLang="en-US" sz="2600" dirty="0"/>
              <a:t>각 약들의 효능 </a:t>
            </a:r>
            <a:r>
              <a:rPr lang="ko-KR" altLang="en-US" sz="2600" dirty="0" err="1"/>
              <a:t>메소드는</a:t>
            </a:r>
            <a:r>
              <a:rPr lang="ko-KR" altLang="en-US" sz="2600" dirty="0"/>
              <a:t> 서로가 다르다</a:t>
            </a:r>
            <a:r>
              <a:rPr lang="en-US" altLang="ko-KR" sz="2600" dirty="0"/>
              <a:t>.</a:t>
            </a:r>
            <a:br>
              <a:rPr lang="en-US" altLang="ko-KR" sz="2600" dirty="0"/>
            </a:br>
            <a:r>
              <a:rPr lang="en-US" altLang="ko-KR" sz="2600" dirty="0"/>
              <a:t/>
            </a:r>
            <a:br>
              <a:rPr lang="en-US" altLang="ko-KR" sz="2600" dirty="0"/>
            </a:br>
            <a:r>
              <a:rPr lang="ko-KR" altLang="en-US" sz="2600" dirty="0"/>
              <a:t>다형성은 오버로딩</a:t>
            </a:r>
            <a:r>
              <a:rPr lang="en-US" altLang="ko-KR" sz="2600" dirty="0"/>
              <a:t>,</a:t>
            </a:r>
            <a:r>
              <a:rPr lang="ko-KR" altLang="en-US" sz="2600" dirty="0" err="1"/>
              <a:t>오버라이딩과</a:t>
            </a:r>
            <a:r>
              <a:rPr lang="ko-KR" altLang="en-US" sz="2600" dirty="0"/>
              <a:t> 밀접한 관계가 있다</a:t>
            </a:r>
            <a:r>
              <a:rPr lang="en-US" altLang="ko-KR" sz="2600" dirty="0"/>
              <a:t>. </a:t>
            </a:r>
            <a:endParaRPr lang="ko-KR" altLang="en-US" sz="26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 smtClean="0"/>
              <a:t>6,7. </a:t>
            </a:r>
            <a:r>
              <a:rPr lang="ko-KR" altLang="en-US" sz="2800" dirty="0" err="1"/>
              <a:t>다형성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219185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4582344" y="1556792"/>
            <a:ext cx="4402832" cy="4525963"/>
          </a:xfrm>
        </p:spPr>
        <p:txBody>
          <a:bodyPr>
            <a:normAutofit fontScale="32500" lnSpcReduction="20000"/>
          </a:bodyPr>
          <a:lstStyle/>
          <a:p>
            <a:r>
              <a:rPr lang="en-US" altLang="ko-KR" dirty="0"/>
              <a:t>class Confetti extends Particle {</a:t>
            </a:r>
          </a:p>
          <a:p>
            <a:endParaRPr lang="en-US" altLang="ko-KR" dirty="0"/>
          </a:p>
          <a:p>
            <a:r>
              <a:rPr lang="en-US" altLang="ko-KR" dirty="0"/>
              <a:t>  // We could add variables for only Confetti here if we so</a:t>
            </a:r>
          </a:p>
          <a:p>
            <a:endParaRPr lang="en-US" altLang="ko-KR" dirty="0"/>
          </a:p>
          <a:p>
            <a:r>
              <a:rPr lang="en-US" altLang="ko-KR" dirty="0"/>
              <a:t>  Confetti(</a:t>
            </a:r>
            <a:r>
              <a:rPr lang="en-US" altLang="ko-KR" dirty="0" err="1"/>
              <a:t>PVector</a:t>
            </a:r>
            <a:r>
              <a:rPr lang="en-US" altLang="ko-KR" dirty="0"/>
              <a:t> l) {</a:t>
            </a:r>
          </a:p>
          <a:p>
            <a:r>
              <a:rPr lang="en-US" altLang="ko-KR" dirty="0"/>
              <a:t>    super(l);</a:t>
            </a:r>
          </a:p>
          <a:p>
            <a:r>
              <a:rPr lang="en-US" altLang="ko-KR" dirty="0"/>
              <a:t>  }</a:t>
            </a:r>
          </a:p>
          <a:p>
            <a:endParaRPr lang="en-US" altLang="ko-KR" dirty="0"/>
          </a:p>
          <a:p>
            <a:r>
              <a:rPr lang="en-US" altLang="ko-KR" dirty="0"/>
              <a:t>  // Inherits update() from parent</a:t>
            </a:r>
          </a:p>
          <a:p>
            <a:endParaRPr lang="en-US" altLang="ko-KR" dirty="0"/>
          </a:p>
          <a:p>
            <a:r>
              <a:rPr lang="en-US" altLang="ko-KR" dirty="0"/>
              <a:t>  // Override the display method</a:t>
            </a:r>
          </a:p>
          <a:p>
            <a:r>
              <a:rPr lang="en-US" altLang="ko-KR" dirty="0"/>
              <a:t>  void display() {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rectMode</a:t>
            </a:r>
            <a:r>
              <a:rPr lang="en-US" altLang="ko-KR" dirty="0"/>
              <a:t>(CENTER);</a:t>
            </a:r>
          </a:p>
          <a:p>
            <a:r>
              <a:rPr lang="en-US" altLang="ko-KR" dirty="0"/>
              <a:t>    fill(127,lifespan);</a:t>
            </a:r>
          </a:p>
          <a:p>
            <a:r>
              <a:rPr lang="en-US" altLang="ko-KR" dirty="0"/>
              <a:t>    stroke(0,lifespan);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strokeWeight</a:t>
            </a:r>
            <a:r>
              <a:rPr lang="en-US" altLang="ko-KR" dirty="0"/>
              <a:t>(2);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pushMatrix</a:t>
            </a:r>
            <a:r>
              <a:rPr lang="en-US" altLang="ko-KR" dirty="0"/>
              <a:t>();</a:t>
            </a:r>
          </a:p>
          <a:p>
            <a:r>
              <a:rPr lang="en-US" altLang="ko-KR" dirty="0"/>
              <a:t>    translate(</a:t>
            </a:r>
            <a:r>
              <a:rPr lang="en-US" altLang="ko-KR" dirty="0" err="1"/>
              <a:t>position.x,position.y</a:t>
            </a:r>
            <a:r>
              <a:rPr lang="en-US" altLang="ko-KR" dirty="0"/>
              <a:t>);</a:t>
            </a:r>
          </a:p>
          <a:p>
            <a:r>
              <a:rPr lang="en-US" altLang="ko-KR" dirty="0"/>
              <a:t>    float theta = map(position.x,0,width,0,TWO_PI*2);</a:t>
            </a:r>
          </a:p>
          <a:p>
            <a:r>
              <a:rPr lang="en-US" altLang="ko-KR" dirty="0"/>
              <a:t>    rotate(theta);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rect</a:t>
            </a:r>
            <a:r>
              <a:rPr lang="en-US" altLang="ko-KR" dirty="0"/>
              <a:t>(0,0,12,12);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popMatrix</a:t>
            </a:r>
            <a:r>
              <a:rPr lang="en-US" altLang="ko-KR" dirty="0"/>
              <a:t>();</a:t>
            </a:r>
          </a:p>
          <a:p>
            <a:r>
              <a:rPr lang="en-US" altLang="ko-KR" dirty="0"/>
              <a:t>  }</a:t>
            </a:r>
          </a:p>
          <a:p>
            <a:r>
              <a:rPr lang="en-US" altLang="ko-KR" dirty="0"/>
              <a:t>}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/>
              <a:t>8</a:t>
            </a:r>
            <a:r>
              <a:rPr lang="en-US" altLang="ko-KR" sz="2800" dirty="0" smtClean="0"/>
              <a:t>. </a:t>
            </a:r>
            <a:r>
              <a:rPr lang="ko-KR" altLang="en-US" sz="2800" dirty="0" smtClean="0"/>
              <a:t>상속을 활용한 입자</a:t>
            </a:r>
            <a:endParaRPr lang="ko-KR" altLang="en-US" sz="2800" dirty="0"/>
          </a:p>
        </p:txBody>
      </p:sp>
      <p:sp>
        <p:nvSpPr>
          <p:cNvPr id="4" name="내용 개체 틀 1"/>
          <p:cNvSpPr txBox="1">
            <a:spLocks/>
          </p:cNvSpPr>
          <p:nvPr/>
        </p:nvSpPr>
        <p:spPr>
          <a:xfrm>
            <a:off x="179512" y="1268760"/>
            <a:ext cx="4402832" cy="4525963"/>
          </a:xfrm>
          <a:prstGeom prst="rect">
            <a:avLst/>
          </a:prstGeom>
        </p:spPr>
        <p:txBody>
          <a:bodyPr vert="horz">
            <a:noAutofit/>
          </a:bodyPr>
          <a:lstStyle>
            <a:lvl1pPr marL="365760" indent="-256032" algn="l" rtl="0" eaLnBrk="1" latinLnBrk="1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1792" indent="-228600" algn="l" rtl="0" eaLnBrk="1" latinLnBrk="1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9536" indent="-228600" algn="l" rtl="0" eaLnBrk="1" latinLnBrk="1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latinLnBrk="1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1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1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1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1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1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r>
              <a:rPr lang="en-US" altLang="ko-KR" sz="600" dirty="0"/>
              <a:t>class Particle {</a:t>
            </a:r>
          </a:p>
          <a:p>
            <a:r>
              <a:rPr lang="en-US" altLang="ko-KR" sz="600" dirty="0"/>
              <a:t>  </a:t>
            </a:r>
            <a:r>
              <a:rPr lang="en-US" altLang="ko-KR" sz="600" dirty="0" err="1"/>
              <a:t>PVector</a:t>
            </a:r>
            <a:r>
              <a:rPr lang="en-US" altLang="ko-KR" sz="600" dirty="0"/>
              <a:t> position;</a:t>
            </a:r>
          </a:p>
          <a:p>
            <a:r>
              <a:rPr lang="en-US" altLang="ko-KR" sz="600" dirty="0"/>
              <a:t>  </a:t>
            </a:r>
            <a:r>
              <a:rPr lang="en-US" altLang="ko-KR" sz="600" dirty="0" err="1"/>
              <a:t>PVector</a:t>
            </a:r>
            <a:r>
              <a:rPr lang="en-US" altLang="ko-KR" sz="600" dirty="0"/>
              <a:t> velocity;</a:t>
            </a:r>
          </a:p>
          <a:p>
            <a:r>
              <a:rPr lang="en-US" altLang="ko-KR" sz="600" dirty="0"/>
              <a:t>  </a:t>
            </a:r>
            <a:r>
              <a:rPr lang="en-US" altLang="ko-KR" sz="600" dirty="0" err="1"/>
              <a:t>PVector</a:t>
            </a:r>
            <a:r>
              <a:rPr lang="en-US" altLang="ko-KR" sz="600" dirty="0"/>
              <a:t> acceleration;</a:t>
            </a:r>
          </a:p>
          <a:p>
            <a:r>
              <a:rPr lang="en-US" altLang="ko-KR" sz="600" dirty="0"/>
              <a:t>  float lifespan;</a:t>
            </a:r>
          </a:p>
          <a:p>
            <a:endParaRPr lang="en-US" altLang="ko-KR" sz="600" dirty="0"/>
          </a:p>
          <a:p>
            <a:r>
              <a:rPr lang="en-US" altLang="ko-KR" sz="600" dirty="0"/>
              <a:t>  Particle(</a:t>
            </a:r>
            <a:r>
              <a:rPr lang="en-US" altLang="ko-KR" sz="600" dirty="0" err="1"/>
              <a:t>PVector</a:t>
            </a:r>
            <a:r>
              <a:rPr lang="en-US" altLang="ko-KR" sz="600" dirty="0"/>
              <a:t> l) {</a:t>
            </a:r>
          </a:p>
          <a:p>
            <a:r>
              <a:rPr lang="en-US" altLang="ko-KR" sz="600" dirty="0"/>
              <a:t>    acceleration = new </a:t>
            </a:r>
            <a:r>
              <a:rPr lang="en-US" altLang="ko-KR" sz="600" dirty="0" err="1"/>
              <a:t>PVector</a:t>
            </a:r>
            <a:r>
              <a:rPr lang="en-US" altLang="ko-KR" sz="600" dirty="0"/>
              <a:t>(0,0.05);</a:t>
            </a:r>
          </a:p>
          <a:p>
            <a:r>
              <a:rPr lang="en-US" altLang="ko-KR" sz="600" dirty="0"/>
              <a:t>    velocity = new </a:t>
            </a:r>
            <a:r>
              <a:rPr lang="en-US" altLang="ko-KR" sz="600" dirty="0" err="1"/>
              <a:t>PVector</a:t>
            </a:r>
            <a:r>
              <a:rPr lang="en-US" altLang="ko-KR" sz="600" dirty="0"/>
              <a:t>(random(-1,1),random(-2,0));</a:t>
            </a:r>
          </a:p>
          <a:p>
            <a:r>
              <a:rPr lang="en-US" altLang="ko-KR" sz="600" dirty="0"/>
              <a:t>    position = </a:t>
            </a:r>
            <a:r>
              <a:rPr lang="en-US" altLang="ko-KR" sz="600" dirty="0" err="1"/>
              <a:t>l.get</a:t>
            </a:r>
            <a:r>
              <a:rPr lang="en-US" altLang="ko-KR" sz="600" dirty="0"/>
              <a:t>();</a:t>
            </a:r>
          </a:p>
          <a:p>
            <a:r>
              <a:rPr lang="en-US" altLang="ko-KR" sz="600" dirty="0"/>
              <a:t>    lifespan = 255.0;</a:t>
            </a:r>
          </a:p>
          <a:p>
            <a:r>
              <a:rPr lang="en-US" altLang="ko-KR" sz="600" dirty="0"/>
              <a:t>  }</a:t>
            </a:r>
          </a:p>
          <a:p>
            <a:r>
              <a:rPr lang="en-US" altLang="ko-KR" sz="600" dirty="0" smtClean="0"/>
              <a:t>  </a:t>
            </a:r>
            <a:r>
              <a:rPr lang="en-US" altLang="ko-KR" sz="600" dirty="0"/>
              <a:t>void run() {</a:t>
            </a:r>
          </a:p>
          <a:p>
            <a:r>
              <a:rPr lang="en-US" altLang="ko-KR" sz="600" dirty="0"/>
              <a:t>    update();</a:t>
            </a:r>
          </a:p>
          <a:p>
            <a:r>
              <a:rPr lang="en-US" altLang="ko-KR" sz="600" dirty="0"/>
              <a:t>    display();</a:t>
            </a:r>
          </a:p>
          <a:p>
            <a:r>
              <a:rPr lang="en-US" altLang="ko-KR" sz="600" dirty="0"/>
              <a:t>  }</a:t>
            </a:r>
          </a:p>
          <a:p>
            <a:r>
              <a:rPr lang="en-US" altLang="ko-KR" sz="600" dirty="0" smtClean="0"/>
              <a:t>  </a:t>
            </a:r>
            <a:r>
              <a:rPr lang="en-US" altLang="ko-KR" sz="600" dirty="0"/>
              <a:t>// Method to update position</a:t>
            </a:r>
          </a:p>
          <a:p>
            <a:r>
              <a:rPr lang="en-US" altLang="ko-KR" sz="600" dirty="0"/>
              <a:t>  void update() {</a:t>
            </a:r>
          </a:p>
          <a:p>
            <a:r>
              <a:rPr lang="en-US" altLang="ko-KR" sz="600" dirty="0"/>
              <a:t>    </a:t>
            </a:r>
            <a:r>
              <a:rPr lang="en-US" altLang="ko-KR" sz="600" dirty="0" err="1"/>
              <a:t>velocity.add</a:t>
            </a:r>
            <a:r>
              <a:rPr lang="en-US" altLang="ko-KR" sz="600" dirty="0"/>
              <a:t>(acceleration);</a:t>
            </a:r>
          </a:p>
          <a:p>
            <a:r>
              <a:rPr lang="en-US" altLang="ko-KR" sz="600" dirty="0"/>
              <a:t>    </a:t>
            </a:r>
            <a:r>
              <a:rPr lang="en-US" altLang="ko-KR" sz="600" dirty="0" err="1"/>
              <a:t>position.add</a:t>
            </a:r>
            <a:r>
              <a:rPr lang="en-US" altLang="ko-KR" sz="600" dirty="0"/>
              <a:t>(velocity);</a:t>
            </a:r>
          </a:p>
          <a:p>
            <a:r>
              <a:rPr lang="en-US" altLang="ko-KR" sz="600" dirty="0"/>
              <a:t>    lifespan -= 2.0;</a:t>
            </a:r>
          </a:p>
          <a:p>
            <a:r>
              <a:rPr lang="en-US" altLang="ko-KR" sz="600" dirty="0"/>
              <a:t>  }</a:t>
            </a:r>
          </a:p>
          <a:p>
            <a:r>
              <a:rPr lang="en-US" altLang="ko-KR" sz="600" dirty="0" smtClean="0"/>
              <a:t>  </a:t>
            </a:r>
            <a:r>
              <a:rPr lang="en-US" altLang="ko-KR" sz="600" dirty="0"/>
              <a:t>// Method to display</a:t>
            </a:r>
          </a:p>
          <a:p>
            <a:r>
              <a:rPr lang="en-US" altLang="ko-KR" sz="600" dirty="0"/>
              <a:t>  void display() {</a:t>
            </a:r>
          </a:p>
          <a:p>
            <a:r>
              <a:rPr lang="en-US" altLang="ko-KR" sz="600" dirty="0"/>
              <a:t>    stroke(0,lifespan);</a:t>
            </a:r>
          </a:p>
          <a:p>
            <a:r>
              <a:rPr lang="en-US" altLang="ko-KR" sz="600" dirty="0"/>
              <a:t>    </a:t>
            </a:r>
            <a:r>
              <a:rPr lang="en-US" altLang="ko-KR" sz="600" dirty="0" err="1"/>
              <a:t>strokeWeight</a:t>
            </a:r>
            <a:r>
              <a:rPr lang="en-US" altLang="ko-KR" sz="600" dirty="0"/>
              <a:t>(2);</a:t>
            </a:r>
          </a:p>
          <a:p>
            <a:r>
              <a:rPr lang="en-US" altLang="ko-KR" sz="600" dirty="0"/>
              <a:t>    fill(127,lifespan);</a:t>
            </a:r>
          </a:p>
          <a:p>
            <a:r>
              <a:rPr lang="en-US" altLang="ko-KR" sz="600" dirty="0"/>
              <a:t>    ellipse(position.x,position.y,12,12);</a:t>
            </a:r>
          </a:p>
          <a:p>
            <a:r>
              <a:rPr lang="en-US" altLang="ko-KR" sz="600" dirty="0"/>
              <a:t>  }</a:t>
            </a:r>
          </a:p>
          <a:p>
            <a:r>
              <a:rPr lang="en-US" altLang="ko-KR" sz="600" dirty="0" smtClean="0"/>
              <a:t> </a:t>
            </a:r>
            <a:endParaRPr lang="en-US" altLang="ko-KR" sz="600" dirty="0"/>
          </a:p>
          <a:p>
            <a:r>
              <a:rPr lang="en-US" altLang="ko-KR" sz="600" dirty="0"/>
              <a:t>  // Is the particle still useful?</a:t>
            </a:r>
          </a:p>
          <a:p>
            <a:r>
              <a:rPr lang="en-US" altLang="ko-KR" sz="600" dirty="0"/>
              <a:t>  </a:t>
            </a:r>
            <a:r>
              <a:rPr lang="en-US" altLang="ko-KR" sz="600" dirty="0" err="1"/>
              <a:t>boolean</a:t>
            </a:r>
            <a:r>
              <a:rPr lang="en-US" altLang="ko-KR" sz="600" dirty="0"/>
              <a:t> </a:t>
            </a:r>
            <a:r>
              <a:rPr lang="en-US" altLang="ko-KR" sz="600" dirty="0" err="1"/>
              <a:t>isDead</a:t>
            </a:r>
            <a:r>
              <a:rPr lang="en-US" altLang="ko-KR" sz="600" dirty="0"/>
              <a:t>() {</a:t>
            </a:r>
          </a:p>
          <a:p>
            <a:r>
              <a:rPr lang="en-US" altLang="ko-KR" sz="600" dirty="0"/>
              <a:t>    if (lifespan &lt; 0.0) {</a:t>
            </a:r>
          </a:p>
          <a:p>
            <a:r>
              <a:rPr lang="en-US" altLang="ko-KR" sz="600" dirty="0"/>
              <a:t>      return true;</a:t>
            </a:r>
          </a:p>
          <a:p>
            <a:r>
              <a:rPr lang="en-US" altLang="ko-KR" sz="600" dirty="0"/>
              <a:t>    } else {</a:t>
            </a:r>
          </a:p>
          <a:p>
            <a:r>
              <a:rPr lang="en-US" altLang="ko-KR" sz="600" dirty="0"/>
              <a:t>      return false;</a:t>
            </a:r>
          </a:p>
          <a:p>
            <a:r>
              <a:rPr lang="en-US" altLang="ko-KR" sz="600" dirty="0"/>
              <a:t>    }</a:t>
            </a:r>
          </a:p>
          <a:p>
            <a:r>
              <a:rPr lang="en-US" altLang="ko-KR" sz="600" dirty="0"/>
              <a:t>  }</a:t>
            </a:r>
          </a:p>
          <a:p>
            <a:r>
              <a:rPr lang="en-US" altLang="ko-KR" sz="600" dirty="0"/>
              <a:t>}</a:t>
            </a:r>
            <a:endParaRPr lang="ko-KR" altLang="en-US" sz="600" dirty="0"/>
          </a:p>
        </p:txBody>
      </p:sp>
    </p:spTree>
    <p:extLst>
      <p:ext uri="{BB962C8B-B14F-4D97-AF65-F5344CB8AC3E}">
        <p14:creationId xmlns:p14="http://schemas.microsoft.com/office/powerpoint/2010/main" val="3788811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광장">
  <a:themeElements>
    <a:clrScheme name="광장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광장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inorFont>
    </a:fontScheme>
    <a:fmtScheme name="광장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261</TotalTime>
  <Words>484</Words>
  <Application>Microsoft Office PowerPoint</Application>
  <PresentationFormat>화면 슬라이드 쇼(4:3)</PresentationFormat>
  <Paragraphs>121</Paragraphs>
  <Slides>12</Slides>
  <Notes>0</Notes>
  <HiddenSlides>0</HiddenSlides>
  <MMClips>1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3" baseType="lpstr">
      <vt:lpstr>광장</vt:lpstr>
      <vt:lpstr>파티클 시스템</vt:lpstr>
      <vt:lpstr>1. 파티클 시스템을 사용하는 이유</vt:lpstr>
      <vt:lpstr>2. 입자하나</vt:lpstr>
      <vt:lpstr>3. ArrayList 클래스</vt:lpstr>
      <vt:lpstr>4. ParticleSystem 클래스</vt:lpstr>
      <vt:lpstr>5. 여러 개의 파티클 시스템</vt:lpstr>
      <vt:lpstr>6,7. 상속</vt:lpstr>
      <vt:lpstr>6,7. 다형성</vt:lpstr>
      <vt:lpstr>8. 상속을 활용한 입자</vt:lpstr>
      <vt:lpstr>9. 다형성 기본</vt:lpstr>
      <vt:lpstr>10. 다형성을 사용한 파티클 시스템</vt:lpstr>
      <vt:lpstr>11. 힘을 활용하는 파티클 시스템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파티클 시스템</dc:title>
  <dc:creator>변상준</dc:creator>
  <cp:lastModifiedBy>변상준</cp:lastModifiedBy>
  <cp:revision>36</cp:revision>
  <dcterms:created xsi:type="dcterms:W3CDTF">2016-08-18T13:02:32Z</dcterms:created>
  <dcterms:modified xsi:type="dcterms:W3CDTF">2016-08-20T03:50:21Z</dcterms:modified>
</cp:coreProperties>
</file>